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9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’ai d’abord rassemblé des papiers qui me seraient utiles…"/>
          <p:cNvSpPr txBox="1"/>
          <p:nvPr>
            <p:ph type="ctrTitle"/>
          </p:nvPr>
        </p:nvSpPr>
        <p:spPr>
          <a:xfrm>
            <a:off x="8652245" y="-772687"/>
            <a:ext cx="15332257" cy="11483258"/>
          </a:xfrm>
          <a:prstGeom prst="rect">
            <a:avLst/>
          </a:prstGeom>
        </p:spPr>
        <p:txBody>
          <a:bodyPr/>
          <a:lstStyle/>
          <a:p>
            <a:pPr defTabSz="536327">
              <a:defRPr sz="2403"/>
            </a:pPr>
          </a:p>
          <a:p>
            <a:pPr defTabSz="536327">
              <a:defRPr sz="2403"/>
            </a:pPr>
          </a:p>
          <a:p>
            <a:pPr defTabSz="536327">
              <a:defRPr sz="2403"/>
            </a:pPr>
          </a:p>
          <a:p>
            <a:pPr defTabSz="536327">
              <a:defRPr sz="3738"/>
            </a:pPr>
          </a:p>
          <a:p>
            <a:pPr algn="l" defTabSz="536327">
              <a:defRPr sz="3738"/>
            </a:pPr>
            <a:r>
              <a:t>Papiers blanc, fin, jaune moyen, noir fin, papiers de soie blanc, noir, recyclé beige nature ou déjà peint à l’encre bleue.</a:t>
            </a:r>
          </a:p>
          <a:p>
            <a:pPr algn="l" defTabSz="536327">
              <a:defRPr sz="3738"/>
            </a:pPr>
          </a:p>
          <a:p>
            <a:pPr algn="l" defTabSz="536327">
              <a:defRPr sz="3738"/>
            </a:pPr>
            <a:r>
              <a:t>Sur un carton emballage - le mien était trop petit, prenez par exemple 20 par 30 cm, ou plus grand</a:t>
            </a:r>
          </a:p>
          <a:p>
            <a:pPr algn="l" defTabSz="536327">
              <a:defRPr sz="3738"/>
            </a:pPr>
          </a:p>
          <a:p>
            <a:pPr algn="l" defTabSz="536327">
              <a:defRPr sz="3738"/>
            </a:pPr>
            <a:r>
              <a:t>Coller: j’ai utilisé de la gomme arabique faite maison, assez concentrée. On peut prendre une autre colle bien sûr</a:t>
            </a:r>
          </a:p>
          <a:p>
            <a:pPr algn="l" defTabSz="536327">
              <a:defRPr sz="3738"/>
            </a:pPr>
          </a:p>
          <a:p>
            <a:pPr lvl="1" algn="l" defTabSz="536327">
              <a:defRPr sz="3738"/>
            </a:pPr>
            <a:r>
              <a:t>D’ordinaire, je déchire et colle les morceaux de papiers sans avoir dessiné avant. Mon esquisse étant un peu fausse, je ne l’ai pas toujours suivie!</a:t>
            </a:r>
          </a:p>
          <a:p>
            <a:pPr algn="l" defTabSz="536327">
              <a:defRPr sz="3738"/>
            </a:pPr>
          </a:p>
          <a:p>
            <a:pPr algn="l" defTabSz="536327">
              <a:defRPr sz="3738"/>
            </a:pPr>
            <a:r>
              <a:t>Contrairement à mes habitudes, je n’ai pas encollé les morceaux de papiers d’abord déchirés, mais le support , c’est à dire le carton, et les papiers déjà collés sur le carton quand j’en superposais d’autres.</a:t>
            </a:r>
          </a:p>
        </p:txBody>
      </p:sp>
      <p:pic>
        <p:nvPicPr>
          <p:cNvPr id="120" name="IMG_2802.jpeg" descr="IMG_28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830" y="86273"/>
            <a:ext cx="7656422" cy="13187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apiers recyclé, peint en bleu turquoise (reste d’un autre collage) noir, jaune, déchirés entre les doigts.…"/>
          <p:cNvSpPr txBox="1"/>
          <p:nvPr>
            <p:ph type="body" sz="half" idx="1"/>
          </p:nvPr>
        </p:nvSpPr>
        <p:spPr>
          <a:xfrm>
            <a:off x="13120236" y="801215"/>
            <a:ext cx="10577855" cy="9492781"/>
          </a:xfrm>
          <a:prstGeom prst="rect">
            <a:avLst/>
          </a:prstGeom>
        </p:spPr>
        <p:txBody>
          <a:bodyPr anchor="t"/>
          <a:lstStyle/>
          <a:p>
            <a:pPr marL="0" indent="0" defTabSz="767715">
              <a:lnSpc>
                <a:spcPct val="120000"/>
              </a:lnSpc>
              <a:spcBef>
                <a:spcPts val="5400"/>
              </a:spcBef>
              <a:buSzTx/>
              <a:buNone/>
              <a:defRPr sz="5000"/>
            </a:pPr>
            <a:r>
              <a:t>Papiers recyclé, peint en bleu turquoise (reste d’un autre collage) noir, jaune, déchirés entre les doigts.</a:t>
            </a:r>
          </a:p>
          <a:p>
            <a:pPr marL="0" indent="0" defTabSz="767715">
              <a:lnSpc>
                <a:spcPct val="120000"/>
              </a:lnSpc>
              <a:spcBef>
                <a:spcPts val="5400"/>
              </a:spcBef>
              <a:buSzTx/>
              <a:buNone/>
              <a:defRPr sz="5000"/>
            </a:pPr>
            <a:r>
              <a:t>Quand les morceaux seront très petits on peut utiliser une pince à épiler pour les saisir…</a:t>
            </a:r>
          </a:p>
          <a:p>
            <a:pPr lvl="2" marL="0" indent="0" defTabSz="767715">
              <a:lnSpc>
                <a:spcPct val="120000"/>
              </a:lnSpc>
              <a:spcBef>
                <a:spcPts val="5400"/>
              </a:spcBef>
              <a:buSzTx/>
              <a:buNone/>
              <a:defRPr sz="5000"/>
            </a:pPr>
            <a:r>
              <a:t>Colle passée abondamment, au pinceau.</a:t>
            </a:r>
          </a:p>
        </p:txBody>
      </p:sp>
      <p:grpSp>
        <p:nvGrpSpPr>
          <p:cNvPr id="125" name="Galerie d’images"/>
          <p:cNvGrpSpPr/>
          <p:nvPr/>
        </p:nvGrpSpPr>
        <p:grpSpPr>
          <a:xfrm>
            <a:off x="795300" y="58987"/>
            <a:ext cx="11974136" cy="14253484"/>
            <a:chOff x="0" y="0"/>
            <a:chExt cx="11974135" cy="14253483"/>
          </a:xfrm>
        </p:grpSpPr>
        <p:pic>
          <p:nvPicPr>
            <p:cNvPr id="12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7514" r="0" b="7514"/>
            <a:stretch>
              <a:fillRect/>
            </a:stretch>
          </p:blipFill>
          <p:spPr>
            <a:xfrm>
              <a:off x="0" y="0"/>
              <a:ext cx="11974136" cy="13566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" name="Tapez pour saisir une légende."/>
            <p:cNvSpPr txBox="1"/>
            <p:nvPr/>
          </p:nvSpPr>
          <p:spPr>
            <a:xfrm>
              <a:off x="0" y="13642235"/>
              <a:ext cx="11974136" cy="611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Tapez pour saisir une légende.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J’ai collé des morceaux de papier recyclé peint autour du sujet, mais aussi là où je voulais mettre du blanc fin ensuite, pour que ce blanc soit nuancé……"/>
          <p:cNvSpPr txBox="1"/>
          <p:nvPr>
            <p:ph type="body" idx="1"/>
          </p:nvPr>
        </p:nvSpPr>
        <p:spPr>
          <a:xfrm>
            <a:off x="10520360" y="742055"/>
            <a:ext cx="13153903" cy="117765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6100"/>
            </a:pPr>
            <a:r>
              <a:t>J’ai collé des morceaux de papier recyclé peint autour du sujet, mais aussi là où je voulais mettre du blanc fin ensuite, pour que ce blanc soit nuancé…</a:t>
            </a:r>
          </a:p>
          <a:p>
            <a:pPr marL="0" indent="0">
              <a:buSzTx/>
              <a:buNone/>
              <a:defRPr sz="6100"/>
            </a:pPr>
            <a:r>
              <a:t>Sous le chapeau,  du recyclé nature, un peu froissé.</a:t>
            </a:r>
          </a:p>
        </p:txBody>
      </p:sp>
      <p:pic>
        <p:nvPicPr>
          <p:cNvPr id="128" name="IMG_2804.jpeg" descr="IMG_28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589" y="0"/>
            <a:ext cx="10287001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ur les cheveux, pour les éclaircir posé du papier de soie blanc fin.…"/>
          <p:cNvSpPr txBox="1"/>
          <p:nvPr>
            <p:ph type="body" sz="half" idx="1"/>
          </p:nvPr>
        </p:nvSpPr>
        <p:spPr>
          <a:xfrm>
            <a:off x="10946300" y="1712758"/>
            <a:ext cx="11748600" cy="10733244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5900"/>
            </a:pPr>
            <a:r>
              <a:t>Sur les cheveux, pour les éclaircir posé du papier de soie blanc fin.</a:t>
            </a:r>
          </a:p>
          <a:p>
            <a:pPr marL="0" indent="0">
              <a:buSzTx/>
              <a:buNone/>
              <a:defRPr sz="5900"/>
            </a:pPr>
            <a:r>
              <a:t>Noir pour les jambes.</a:t>
            </a:r>
          </a:p>
          <a:p>
            <a:pPr marL="0" indent="0">
              <a:buSzTx/>
              <a:buNone/>
              <a:defRPr sz="5900"/>
            </a:pPr>
            <a:r>
              <a:t>Blanc fin et papier de soie blanc pour les bords du jupon  </a:t>
            </a:r>
          </a:p>
        </p:txBody>
      </p:sp>
      <p:pic>
        <p:nvPicPr>
          <p:cNvPr id="131" name="IMG_2805.jpeg" descr="IMG_28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262" y="282811"/>
            <a:ext cx="8472859" cy="13150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is du papier recyclé peint en bleu sur une jambe, et autour du sujet…"/>
          <p:cNvSpPr txBox="1"/>
          <p:nvPr>
            <p:ph type="body" idx="1"/>
          </p:nvPr>
        </p:nvSpPr>
        <p:spPr>
          <a:xfrm>
            <a:off x="8805988" y="371484"/>
            <a:ext cx="15167805" cy="12147258"/>
          </a:xfrm>
          <a:prstGeom prst="rect">
            <a:avLst/>
          </a:prstGeom>
        </p:spPr>
        <p:txBody>
          <a:bodyPr anchor="t"/>
          <a:lstStyle/>
          <a:p>
            <a:pPr marL="0" indent="0" defTabSz="775969">
              <a:spcBef>
                <a:spcPts val="5500"/>
              </a:spcBef>
              <a:buSzTx/>
              <a:buNone/>
              <a:defRPr sz="5400"/>
            </a:pPr>
            <a:r>
              <a:t>Mis du papier recyclé peint en bleu sur une jambe, et autour du sujet</a:t>
            </a:r>
          </a:p>
          <a:p>
            <a:pPr marL="0" indent="0" defTabSz="775969">
              <a:spcBef>
                <a:spcPts val="5500"/>
              </a:spcBef>
              <a:buSzTx/>
              <a:buNone/>
              <a:defRPr sz="5400"/>
            </a:pPr>
            <a:r>
              <a:t>Du blanc au jupon et sur les manches</a:t>
            </a:r>
          </a:p>
          <a:p>
            <a:pPr marL="0" indent="0" defTabSz="775969">
              <a:spcBef>
                <a:spcPts val="5500"/>
              </a:spcBef>
              <a:buSzTx/>
              <a:buNone/>
              <a:defRPr sz="5400"/>
            </a:pPr>
            <a:r>
              <a:t>Remis du jaune et du beige sur le visage</a:t>
            </a:r>
          </a:p>
          <a:p>
            <a:pPr marL="0" indent="0" defTabSz="775969">
              <a:spcBef>
                <a:spcPts val="5500"/>
              </a:spcBef>
              <a:buSzTx/>
              <a:buNone/>
              <a:defRPr b="1" sz="5400"/>
            </a:pPr>
            <a:r>
              <a:t> </a:t>
            </a:r>
          </a:p>
          <a:p>
            <a:pPr marL="0" indent="0" defTabSz="775969">
              <a:spcBef>
                <a:spcPts val="5500"/>
              </a:spcBef>
              <a:buSzTx/>
              <a:buNone/>
              <a:defRPr b="1" sz="5400"/>
            </a:pPr>
            <a:r>
              <a:t> Collage terminé ou presque</a:t>
            </a:r>
          </a:p>
          <a:p>
            <a:pPr marL="0" indent="0" defTabSz="775969">
              <a:spcBef>
                <a:spcPts val="5500"/>
              </a:spcBef>
              <a:buSzTx/>
              <a:buNone/>
              <a:defRPr sz="5400"/>
            </a:pPr>
            <a:r>
              <a:t>Aviez-vous reconnu le tableau, sans le dessin sur carton du début? J’ai failli ne pas le mettre…</a:t>
            </a:r>
          </a:p>
          <a:p>
            <a:pPr marL="0" indent="0" algn="ctr" defTabSz="775969">
              <a:spcBef>
                <a:spcPts val="5500"/>
              </a:spcBef>
              <a:buSzTx/>
              <a:buNone/>
              <a:defRPr cap="all" sz="5400">
                <a:solidFill>
                  <a:srgbClr val="EE230C"/>
                </a:solidFill>
              </a:defRPr>
            </a:pPr>
            <a:r>
              <a:t> à vous de jouer maintenant </a:t>
            </a:r>
          </a:p>
        </p:txBody>
      </p:sp>
      <p:pic>
        <p:nvPicPr>
          <p:cNvPr id="134" name="IMG_2806.jpeg" descr="IMG_28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163" y="233612"/>
            <a:ext cx="7382084" cy="13498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